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32399288" cy="51127025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3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6362A"/>
    <a:srgbClr val="3E4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76" y="-312"/>
      </p:cViewPr>
      <p:guideLst>
        <p:guide orient="horz" pos="16103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2000">
                <a:latin typeface="Arial"/>
              </a:rPr>
              <a:t>Clique para editar o formato de notas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>
                <a:latin typeface="Times New Roman"/>
              </a:rPr>
              <a:t>&lt;cabeçalho&gt;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pt-BR" sz="1400">
                <a:latin typeface="Times New Roman"/>
              </a:rPr>
              <a:t>&lt;data/hora&gt;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pt-BR" sz="1400">
                <a:latin typeface="Times New Roman"/>
              </a:rPr>
              <a:t>&lt;rodapé&gt;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7AD8890-05F3-4132-9D18-744BEE71B2BD}" type="slidenum">
              <a:rPr lang="pt-BR" sz="1400">
                <a:latin typeface="Times New Roman"/>
              </a:rPr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6870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93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1274174B-FA47-4657-9EE5-3C1E45886A30}" type="slidenum">
              <a:rPr lang="pt-BR" sz="1200" strike="noStrike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226792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860000" y="35796600"/>
            <a:ext cx="226792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648116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6481160" y="3579660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860000" y="3579660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226792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226792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Imagem 36"/>
          <p:cNvPicPr/>
          <p:nvPr/>
        </p:nvPicPr>
        <p:blipFill>
          <a:blip r:embed="rId2"/>
          <a:stretch/>
        </p:blipFill>
        <p:spPr>
          <a:xfrm>
            <a:off x="8011800" y="28971720"/>
            <a:ext cx="16375320" cy="13065480"/>
          </a:xfrm>
          <a:prstGeom prst="rect">
            <a:avLst/>
          </a:prstGeom>
          <a:ln>
            <a:noFill/>
          </a:ln>
        </p:spPr>
      </p:pic>
      <p:pic>
        <p:nvPicPr>
          <p:cNvPr id="38" name="Imagem 37"/>
          <p:cNvPicPr/>
          <p:nvPr/>
        </p:nvPicPr>
        <p:blipFill>
          <a:blip r:embed="rId2"/>
          <a:stretch/>
        </p:blipFill>
        <p:spPr>
          <a:xfrm>
            <a:off x="8011800" y="28971720"/>
            <a:ext cx="16375320" cy="13065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860000" y="28972080"/>
            <a:ext cx="22679280" cy="13065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226792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110674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6481160" y="28972080"/>
            <a:ext cx="110674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430000" y="15882480"/>
            <a:ext cx="27538920" cy="50799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860000" y="3579660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6481160" y="28972080"/>
            <a:ext cx="110674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11067480" cy="130654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648116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6481160" y="3579660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30000" y="15882480"/>
            <a:ext cx="27538920" cy="109587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86000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6481160" y="28972080"/>
            <a:ext cx="110674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860000" y="35796600"/>
            <a:ext cx="22679280" cy="6231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250" y="2047875"/>
            <a:ext cx="29160788" cy="852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250" y="11930063"/>
            <a:ext cx="29160788" cy="3374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250" y="47386875"/>
            <a:ext cx="7561263" cy="272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DDDAA-501B-4F92-94AC-EF7632AE8020}" type="datetimeFigureOut">
              <a:rPr lang="pt-BR" smtClean="0"/>
              <a:t>18/04/2019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638" y="47386875"/>
            <a:ext cx="10260012" cy="272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8775" y="47386875"/>
            <a:ext cx="7561263" cy="2722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5DA1F-112A-4291-B986-9CD3675A4E8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Resultado de imagem para exercito brasileiro">
            <a:extLst>
              <a:ext uri="{FF2B5EF4-FFF2-40B4-BE49-F238E27FC236}">
                <a16:creationId xmlns:a16="http://schemas.microsoft.com/office/drawing/2014/main" id="{F50C24C4-8E8A-48D7-AFFA-3EA31B8899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19"/>
          <a:stretch/>
        </p:blipFill>
        <p:spPr bwMode="auto">
          <a:xfrm>
            <a:off x="543288" y="35402985"/>
            <a:ext cx="4337732" cy="451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Imagem 59">
            <a:extLst>
              <a:ext uri="{FF2B5EF4-FFF2-40B4-BE49-F238E27FC236}">
                <a16:creationId xmlns:a16="http://schemas.microsoft.com/office/drawing/2014/main" id="{412B1093-65E3-408F-9D7E-AB3072D2625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2" b="22116"/>
          <a:stretch/>
        </p:blipFill>
        <p:spPr>
          <a:xfrm>
            <a:off x="16671631" y="26568698"/>
            <a:ext cx="4379236" cy="4427274"/>
          </a:xfrm>
          <a:prstGeom prst="rect">
            <a:avLst/>
          </a:prstGeom>
        </p:spPr>
      </p:pic>
      <p:pic>
        <p:nvPicPr>
          <p:cNvPr id="55" name="Imagem 54">
            <a:extLst>
              <a:ext uri="{FF2B5EF4-FFF2-40B4-BE49-F238E27FC236}">
                <a16:creationId xmlns:a16="http://schemas.microsoft.com/office/drawing/2014/main" id="{53C31915-DE38-4387-BA9E-13057CC6087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60" y="24170202"/>
            <a:ext cx="4359822" cy="4545832"/>
          </a:xfrm>
          <a:prstGeom prst="rect">
            <a:avLst/>
          </a:prstGeom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323026D1-3BDD-4563-B235-DAF6BD126CB1}"/>
              </a:ext>
            </a:extLst>
          </p:cNvPr>
          <p:cNvGrpSpPr/>
          <p:nvPr/>
        </p:nvGrpSpPr>
        <p:grpSpPr>
          <a:xfrm>
            <a:off x="16752167" y="17139145"/>
            <a:ext cx="4436519" cy="4442355"/>
            <a:chOff x="16694884" y="17240786"/>
            <a:chExt cx="4354652" cy="4520744"/>
          </a:xfrm>
        </p:grpSpPr>
        <p:pic>
          <p:nvPicPr>
            <p:cNvPr id="43" name="Imagem 42">
              <a:extLst>
                <a:ext uri="{FF2B5EF4-FFF2-40B4-BE49-F238E27FC236}">
                  <a16:creationId xmlns:a16="http://schemas.microsoft.com/office/drawing/2014/main" id="{337B957C-D6E1-47D6-B7D0-767C48AAEC2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694884" y="17240786"/>
              <a:ext cx="4354652" cy="4520744"/>
            </a:xfrm>
            <a:prstGeom prst="rect">
              <a:avLst/>
            </a:prstGeom>
          </p:spPr>
        </p:pic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D55ACB01-25B5-4E91-BC02-20F1E512E4C6}"/>
                </a:ext>
              </a:extLst>
            </p:cNvPr>
            <p:cNvSpPr/>
            <p:nvPr/>
          </p:nvSpPr>
          <p:spPr>
            <a:xfrm>
              <a:off x="20520124" y="20884632"/>
              <a:ext cx="479377" cy="745314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47" name="CustomShape 4"/>
          <p:cNvSpPr/>
          <p:nvPr/>
        </p:nvSpPr>
        <p:spPr>
          <a:xfrm>
            <a:off x="0" y="3600"/>
            <a:ext cx="32398920" cy="87408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1000">
                <a:schemeClr val="accent1">
                  <a:lumMod val="75000"/>
                </a:schemeClr>
              </a:gs>
              <a:gs pos="70000">
                <a:srgbClr val="29486D"/>
              </a:gs>
              <a:gs pos="77000">
                <a:schemeClr val="accent1">
                  <a:lumMod val="50000"/>
                </a:schemeClr>
              </a:gs>
            </a:gsLst>
            <a:lin ang="162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7"/>
          <p:cNvSpPr/>
          <p:nvPr/>
        </p:nvSpPr>
        <p:spPr>
          <a:xfrm>
            <a:off x="546840" y="7057440"/>
            <a:ext cx="31305240" cy="22428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1000">
                <a:schemeClr val="accent1">
                  <a:lumMod val="75000"/>
                </a:schemeClr>
              </a:gs>
              <a:gs pos="70000">
                <a:srgbClr val="29486D"/>
              </a:gs>
              <a:gs pos="77000">
                <a:schemeClr val="accent1">
                  <a:lumMod val="50000"/>
                </a:schemeClr>
              </a:gs>
            </a:gsLst>
            <a:lin ang="14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9"/>
          <p:cNvSpPr/>
          <p:nvPr/>
        </p:nvSpPr>
        <p:spPr>
          <a:xfrm>
            <a:off x="789840" y="47526120"/>
            <a:ext cx="29794680" cy="1067400"/>
          </a:xfrm>
          <a:prstGeom prst="rect">
            <a:avLst/>
          </a:prstGeom>
          <a:noFill/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/>
        </p:style>
        <p:txBody>
          <a:bodyPr lIns="244440" tIns="122040" rIns="244440" bIns="122040"/>
          <a:lstStyle/>
          <a:p>
            <a:pPr>
              <a:lnSpc>
                <a:spcPct val="100000"/>
              </a:lnSpc>
            </a:pPr>
            <a:r>
              <a:rPr lang="pt-BR" sz="5400" b="1" strike="noStrike" dirty="0">
                <a:solidFill>
                  <a:srgbClr val="254061"/>
                </a:solidFill>
                <a:latin typeface="Arial"/>
              </a:rPr>
              <a:t>REFERÊNCIAS</a:t>
            </a:r>
            <a:endParaRPr dirty="0"/>
          </a:p>
        </p:txBody>
      </p:sp>
      <p:sp>
        <p:nvSpPr>
          <p:cNvPr id="53" name="CustomShape 10"/>
          <p:cNvSpPr/>
          <p:nvPr/>
        </p:nvSpPr>
        <p:spPr>
          <a:xfrm>
            <a:off x="429840" y="47373120"/>
            <a:ext cx="31305240" cy="22428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41000">
                <a:schemeClr val="accent1">
                  <a:lumMod val="75000"/>
                </a:schemeClr>
              </a:gs>
              <a:gs pos="70000">
                <a:srgbClr val="29486D"/>
              </a:gs>
              <a:gs pos="77000">
                <a:schemeClr val="accent1">
                  <a:lumMod val="50000"/>
                </a:schemeClr>
              </a:gs>
            </a:gsLst>
            <a:lin ang="144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1"/>
          <p:cNvSpPr/>
          <p:nvPr/>
        </p:nvSpPr>
        <p:spPr>
          <a:xfrm flipH="1">
            <a:off x="685800" y="48453480"/>
            <a:ext cx="31049280" cy="24671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50000"/>
              </a:lnSpc>
              <a:buFont typeface="StarSymbol"/>
              <a:buAutoNum type="arabicPeriod"/>
            </a:pPr>
            <a:r>
              <a:rPr lang="pt-BR" sz="2500" strike="noStrik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BIANCA, </a:t>
            </a:r>
            <a:r>
              <a:rPr lang="pt-BR" sz="2500" strike="noStrike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Keize</a:t>
            </a:r>
            <a:r>
              <a:rPr lang="pt-BR" sz="2500" strike="noStrik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DAS DEFESAS DO ESTADO E DAS INTITUIÇÕES DEMOCRÁTICAS. 2017. Disponível em: &lt;</a:t>
            </a:r>
            <a:r>
              <a:rPr lang="pt-BR" sz="2500" dirty="0">
                <a:solidFill>
                  <a:srgbClr val="002060"/>
                </a:solidFill>
              </a:rPr>
              <a:t>https://keizebianca.jusbrasil.com.br/artigos/401500423/das-defesas-do-estado-e-das-</a:t>
            </a:r>
            <a:r>
              <a:rPr lang="pt-BR" sz="2500" dirty="0" err="1">
                <a:solidFill>
                  <a:srgbClr val="002060"/>
                </a:solidFill>
              </a:rPr>
              <a:t>instituicoes</a:t>
            </a:r>
            <a:r>
              <a:rPr lang="pt-BR" sz="2500" dirty="0">
                <a:solidFill>
                  <a:srgbClr val="002060"/>
                </a:solidFill>
              </a:rPr>
              <a:t>-</a:t>
            </a:r>
            <a:r>
              <a:rPr lang="pt-BR" sz="2500" dirty="0" err="1">
                <a:solidFill>
                  <a:srgbClr val="002060"/>
                </a:solidFill>
              </a:rPr>
              <a:t>democratica</a:t>
            </a:r>
            <a:r>
              <a:rPr lang="pt-BR" sz="2800" dirty="0" err="1"/>
              <a:t>s</a:t>
            </a:r>
            <a:r>
              <a:rPr lang="pt-BR" sz="2500" strike="noStrike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&gt;. Acesso em: 17 abr. 2019.</a:t>
            </a:r>
            <a:endParaRPr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StarSymbol"/>
              <a:buAutoNum type="arabicPeriod"/>
            </a:pPr>
            <a:r>
              <a:rPr lang="pt-BR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BRASIL. </a:t>
            </a:r>
            <a:r>
              <a:rPr lang="pt-BR" sz="25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Constituição Federal da República do Brasil</a:t>
            </a:r>
            <a:r>
              <a:rPr lang="pt-BR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1988.</a:t>
            </a:r>
            <a:endParaRPr sz="2500" dirty="0">
              <a:solidFill>
                <a:srgbClr val="002060"/>
              </a:solidFill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buFont typeface="StarSymbol"/>
              <a:buAutoNum type="arabicPeriod"/>
            </a:pPr>
            <a:r>
              <a:rPr lang="pt-BR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CANOTILHO, J. J. Gomes</a:t>
            </a:r>
            <a:r>
              <a:rPr lang="pt-BR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r>
              <a:rPr lang="pt-BR" sz="25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Direito Constitucional e Teoria da Constituição</a:t>
            </a:r>
            <a:r>
              <a:rPr lang="pt-BR" sz="2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BR" sz="25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4ª ed. Livraria Almedina. Coimbra (Portugal), 1997</a:t>
            </a:r>
            <a:r>
              <a:rPr lang="pt-BR" dirty="0"/>
              <a:t>.</a:t>
            </a:r>
            <a:endParaRPr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8" name="Imagem 7"/>
          <p:cNvPicPr/>
          <p:nvPr/>
        </p:nvPicPr>
        <p:blipFill>
          <a:blip r:embed="rId7"/>
          <a:stretch/>
        </p:blipFill>
        <p:spPr>
          <a:xfrm>
            <a:off x="0" y="244226"/>
            <a:ext cx="6196358" cy="6253771"/>
          </a:xfrm>
          <a:prstGeom prst="rect">
            <a:avLst/>
          </a:prstGeom>
          <a:ln>
            <a:noFill/>
          </a:ln>
        </p:spPr>
      </p:pic>
      <p:sp>
        <p:nvSpPr>
          <p:cNvPr id="90" name="CustomShape 44"/>
          <p:cNvSpPr/>
          <p:nvPr/>
        </p:nvSpPr>
        <p:spPr>
          <a:xfrm>
            <a:off x="6331424" y="4553364"/>
            <a:ext cx="26136116" cy="185955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44440" tIns="122040" rIns="244440" bIns="122040"/>
          <a:lstStyle/>
          <a:p>
            <a:pPr algn="ctr"/>
            <a:r>
              <a:rPr lang="pt-BR" sz="4000" dirty="0" err="1">
                <a:solidFill>
                  <a:srgbClr val="002060"/>
                </a:solidFill>
                <a:latin typeface="Arial"/>
              </a:rPr>
              <a:t>Adrielly</a:t>
            </a:r>
            <a:r>
              <a:rPr lang="pt-BR" sz="4000" dirty="0">
                <a:solidFill>
                  <a:srgbClr val="002060"/>
                </a:solidFill>
                <a:latin typeface="Arial"/>
              </a:rPr>
              <a:t> F. de Souza¹, </a:t>
            </a:r>
            <a:r>
              <a:rPr lang="pt-BR" sz="3600" dirty="0">
                <a:solidFill>
                  <a:srgbClr val="002060"/>
                </a:solidFill>
                <a:latin typeface="Arial"/>
              </a:rPr>
              <a:t>Ana Beatriz F. Paiva¹, Andreza M. da Silva</a:t>
            </a:r>
            <a:r>
              <a:rPr lang="pt-BR" sz="3600" baseline="30000" dirty="0">
                <a:solidFill>
                  <a:srgbClr val="002060"/>
                </a:solidFill>
                <a:latin typeface="Arial"/>
              </a:rPr>
              <a:t>1</a:t>
            </a:r>
            <a:r>
              <a:rPr lang="pt-BR" sz="3600" dirty="0">
                <a:solidFill>
                  <a:srgbClr val="002060"/>
                </a:solidFill>
                <a:latin typeface="Arial"/>
              </a:rPr>
              <a:t>, </a:t>
            </a:r>
            <a:r>
              <a:rPr lang="pt-BR" sz="3600" dirty="0" err="1">
                <a:solidFill>
                  <a:srgbClr val="002060"/>
                </a:solidFill>
                <a:latin typeface="Arial"/>
              </a:rPr>
              <a:t>Cleysla</a:t>
            </a:r>
            <a:r>
              <a:rPr lang="pt-BR" sz="3600" dirty="0">
                <a:solidFill>
                  <a:srgbClr val="002060"/>
                </a:solidFill>
                <a:latin typeface="Arial"/>
              </a:rPr>
              <a:t> M. A. de Oliveira¹, Danielle N. da Silva Andrade¹, Fábio V. de Souza¹, Lara Roberta S. Miranda¹, Lucas G. de Oliveira¹, Murilo S. Mendes¹, Samuel J. Parreira¹, Samuel R. da Silva, , Sarah </a:t>
            </a:r>
            <a:r>
              <a:rPr lang="pt-BR" sz="3600" dirty="0" err="1">
                <a:solidFill>
                  <a:srgbClr val="002060"/>
                </a:solidFill>
                <a:latin typeface="Arial"/>
              </a:rPr>
              <a:t>Shayanne</a:t>
            </a:r>
            <a:r>
              <a:rPr lang="pt-BR" sz="3600" dirty="0">
                <a:solidFill>
                  <a:srgbClr val="002060"/>
                </a:solidFill>
                <a:latin typeface="Arial"/>
              </a:rPr>
              <a:t> F. Rael¹, Vitória da Costa Santos¹, </a:t>
            </a:r>
            <a:r>
              <a:rPr lang="pt-BR" sz="3600" dirty="0" err="1">
                <a:solidFill>
                  <a:srgbClr val="002060"/>
                </a:solidFill>
                <a:latin typeface="Arial"/>
              </a:rPr>
              <a:t>Wellida</a:t>
            </a:r>
            <a:r>
              <a:rPr lang="pt-BR" sz="3600" dirty="0">
                <a:solidFill>
                  <a:srgbClr val="002060"/>
                </a:solidFill>
                <a:latin typeface="Arial"/>
              </a:rPr>
              <a:t> Priscilla O. Santos¹.</a:t>
            </a:r>
          </a:p>
          <a:p>
            <a:pPr algn="ctr"/>
            <a:r>
              <a:rPr lang="pt-BR" sz="3200" strike="noStrike" baseline="30000" dirty="0">
                <a:solidFill>
                  <a:srgbClr val="002060"/>
                </a:solidFill>
                <a:latin typeface="Arial"/>
              </a:rPr>
              <a:t>1</a:t>
            </a:r>
            <a:r>
              <a:rPr lang="pt-BR" sz="3200" strike="noStrike" dirty="0">
                <a:solidFill>
                  <a:srgbClr val="002060"/>
                </a:solidFill>
                <a:latin typeface="Arial"/>
              </a:rPr>
              <a:t>Acadêmico(a) do Curso de Direito do Centro Universitário – </a:t>
            </a:r>
            <a:r>
              <a:rPr lang="pt-BR" sz="3200" strike="noStrike" dirty="0" err="1">
                <a:solidFill>
                  <a:srgbClr val="002060"/>
                </a:solidFill>
                <a:latin typeface="Arial"/>
              </a:rPr>
              <a:t>UniEVANGÉLICA</a:t>
            </a:r>
            <a:r>
              <a:rPr lang="pt-BR" sz="3200" dirty="0">
                <a:solidFill>
                  <a:srgbClr val="002060"/>
                </a:solidFill>
                <a:latin typeface="Arial"/>
              </a:rPr>
              <a:t> – </a:t>
            </a:r>
            <a:r>
              <a:rPr lang="pt-BR" sz="3200" dirty="0" err="1">
                <a:solidFill>
                  <a:srgbClr val="002060"/>
                </a:solidFill>
                <a:latin typeface="Arial"/>
              </a:rPr>
              <a:t>Câmpus</a:t>
            </a:r>
            <a:r>
              <a:rPr lang="pt-BR" sz="3200" dirty="0">
                <a:solidFill>
                  <a:srgbClr val="002060"/>
                </a:solidFill>
                <a:latin typeface="Arial"/>
              </a:rPr>
              <a:t> Ceres</a:t>
            </a:r>
            <a:endParaRPr lang="pt-BR" sz="3200" strike="noStrike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992728" y="2486073"/>
            <a:ext cx="224017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600" dirty="0">
                <a:solidFill>
                  <a:srgbClr val="002060"/>
                </a:solidFill>
              </a:rPr>
              <a:t>DIREITOS HUMANOS, DEFESA DO ESTADO E DAS INSTITUIÇÕES DEMOCRÁTICAS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13932" y="5736767"/>
            <a:ext cx="6531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Curso de Direito</a:t>
            </a:r>
          </a:p>
        </p:txBody>
      </p:sp>
      <p:sp>
        <p:nvSpPr>
          <p:cNvPr id="92" name="CustomShape 7"/>
          <p:cNvSpPr/>
          <p:nvPr/>
        </p:nvSpPr>
        <p:spPr>
          <a:xfrm rot="5400000" flipV="1">
            <a:off x="-3755736" y="27169742"/>
            <a:ext cx="39859272" cy="35478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aixaDeTexto 4"/>
          <p:cNvSpPr txBox="1"/>
          <p:nvPr/>
        </p:nvSpPr>
        <p:spPr>
          <a:xfrm>
            <a:off x="1064184" y="8058017"/>
            <a:ext cx="15396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373607" y="9423913"/>
            <a:ext cx="15313573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/>
              <a:t>	</a:t>
            </a:r>
            <a:r>
              <a:rPr lang="pt-BR" sz="5200" dirty="0">
                <a:solidFill>
                  <a:schemeClr val="tx2"/>
                </a:solidFill>
              </a:rPr>
              <a:t>No presente texto, pretende-se discutir os fundamentos da defesa do Estado e das Instituições Democráticas nacionais. Para tanto, proceder-se-á seguindo a disposição seguinte: (i) em primeiro lugar, explanar-se-á a respeito do estado de defesa e das medidas por ele previstas, conforme a constituição; (</a:t>
            </a:r>
            <a:r>
              <a:rPr lang="pt-BR" sz="5200" dirty="0" err="1">
                <a:solidFill>
                  <a:schemeClr val="tx2"/>
                </a:solidFill>
              </a:rPr>
              <a:t>ii</a:t>
            </a:r>
            <a:r>
              <a:rPr lang="pt-BR" sz="5200" dirty="0">
                <a:solidFill>
                  <a:schemeClr val="tx2"/>
                </a:solidFill>
              </a:rPr>
              <a:t>)em segundo lugar, discorrer-se-á sobre as medidas do estado de sítio; (</a:t>
            </a:r>
            <a:r>
              <a:rPr lang="pt-BR" sz="5200" dirty="0" err="1">
                <a:solidFill>
                  <a:schemeClr val="tx2"/>
                </a:solidFill>
              </a:rPr>
              <a:t>iii</a:t>
            </a:r>
            <a:r>
              <a:rPr lang="pt-BR" sz="5200" dirty="0">
                <a:solidFill>
                  <a:schemeClr val="tx2"/>
                </a:solidFill>
              </a:rPr>
              <a:t>) em terceiro lugar, por fim, falar-se-á das forças armadas e das instituições da segurança pública previstas pela CRFB88.</a:t>
            </a:r>
          </a:p>
        </p:txBody>
      </p:sp>
      <p:sp>
        <p:nvSpPr>
          <p:cNvPr id="94" name="CaixaDeTexto 93"/>
          <p:cNvSpPr txBox="1"/>
          <p:nvPr/>
        </p:nvSpPr>
        <p:spPr>
          <a:xfrm>
            <a:off x="1064184" y="18018306"/>
            <a:ext cx="15396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DEFESA DO ESTADO</a:t>
            </a:r>
          </a:p>
        </p:txBody>
      </p:sp>
      <p:sp>
        <p:nvSpPr>
          <p:cNvPr id="95" name="CaixaDeTexto 94"/>
          <p:cNvSpPr txBox="1"/>
          <p:nvPr/>
        </p:nvSpPr>
        <p:spPr>
          <a:xfrm>
            <a:off x="677531" y="19239579"/>
            <a:ext cx="1500964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	A Constituição, do artigo 136 ao 141, apresenta instrumento de ordem e segurança para casos de perigos reais e iminentes, provocados de forma interna ou externa contra a soberania do Estado, são o Estado de Defesa e Estado de sítio.</a:t>
            </a:r>
          </a:p>
        </p:txBody>
      </p:sp>
      <p:sp>
        <p:nvSpPr>
          <p:cNvPr id="100" name="CaixaDeTexto 99"/>
          <p:cNvSpPr txBox="1"/>
          <p:nvPr/>
        </p:nvSpPr>
        <p:spPr>
          <a:xfrm>
            <a:off x="17251800" y="36357815"/>
            <a:ext cx="15396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CONCLUSÃO</a:t>
            </a:r>
          </a:p>
        </p:txBody>
      </p:sp>
      <p:sp>
        <p:nvSpPr>
          <p:cNvPr id="101" name="Retângulo 100"/>
          <p:cNvSpPr/>
          <p:nvPr/>
        </p:nvSpPr>
        <p:spPr>
          <a:xfrm>
            <a:off x="16752167" y="37540465"/>
            <a:ext cx="15314945" cy="969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	Ainda que breve, é possível perceber, a partir do exposto, a preocupação do constituinte de 88 em eliminar qualquer ameaça de supressão ao nosso Estado Democrático de Direito, estabelecendo meios, através dos quais, poder-se-á  reestabelecer a ordem em meio ao caos instalado. Relembremo-nos, no entanto, tratar-se de uma medida excepcional de emergência, visto que objetivando o retorno da paz social, fere-se princípios individuais, sobrepõe-se o coletivo ao indivíduo, fazendo-se necessário, para tanto, além do decreto presidencial, sua motivação e a aprovação do congresso nacional.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6262540" y="1259806"/>
            <a:ext cx="23402872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500" b="1" dirty="0">
                <a:solidFill>
                  <a:schemeClr val="tx2"/>
                </a:solidFill>
              </a:rPr>
              <a:t>VIII JORNADA DE INICIAÇÃO CIENTÍFICA E INTERDISCIPLINARIDADE</a:t>
            </a:r>
          </a:p>
          <a:p>
            <a:pPr algn="ctr"/>
            <a:endParaRPr lang="pt-BR" sz="7200" b="1" u="sng" dirty="0">
              <a:solidFill>
                <a:srgbClr val="002060"/>
              </a:solidFill>
              <a:latin typeface="Arial Narrow" pitchFamily="34" charset="0"/>
            </a:endParaRPr>
          </a:p>
        </p:txBody>
      </p:sp>
      <p:sp>
        <p:nvSpPr>
          <p:cNvPr id="104" name="CaixaDeTexto 103"/>
          <p:cNvSpPr txBox="1"/>
          <p:nvPr/>
        </p:nvSpPr>
        <p:spPr>
          <a:xfrm>
            <a:off x="17335401" y="9663131"/>
            <a:ext cx="153966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INSTITUIÇÕES DEMOCRÁTICAS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A4408E91-EEB9-4E9D-9883-C2FD32C0B386}"/>
              </a:ext>
            </a:extLst>
          </p:cNvPr>
          <p:cNvSpPr txBox="1"/>
          <p:nvPr/>
        </p:nvSpPr>
        <p:spPr>
          <a:xfrm>
            <a:off x="5485525" y="25027518"/>
            <a:ext cx="102615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	O Estado de Defesa, previsto no art. 136, da Constituição Federal, segundo Moraes, “é uma modalidade mais branda de Estado de Sítio e corresponde às antigas medidas de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4C9D2E4-9944-4FB3-947F-22113254A64C}"/>
              </a:ext>
            </a:extLst>
          </p:cNvPr>
          <p:cNvSpPr txBox="1"/>
          <p:nvPr/>
        </p:nvSpPr>
        <p:spPr>
          <a:xfrm>
            <a:off x="6725436" y="23433718"/>
            <a:ext cx="10337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002060"/>
                </a:solidFill>
              </a:rPr>
              <a:t>	</a:t>
            </a:r>
            <a:r>
              <a:rPr lang="pt-BR" sz="5400" b="1" dirty="0">
                <a:solidFill>
                  <a:srgbClr val="002060"/>
                </a:solidFill>
              </a:rPr>
              <a:t>ESTADO DE DEFESA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520916EA-80AE-4BAF-AF7A-533C396AF7E2}"/>
              </a:ext>
            </a:extLst>
          </p:cNvPr>
          <p:cNvSpPr txBox="1"/>
          <p:nvPr/>
        </p:nvSpPr>
        <p:spPr>
          <a:xfrm>
            <a:off x="16887061" y="7506431"/>
            <a:ext cx="151573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é autorizado a solicitar ao Congresso Nacional autorização para decretar o Estado de Sítio.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7F6492F0-25E9-4861-AC3B-9F54B07F281E}"/>
              </a:ext>
            </a:extLst>
          </p:cNvPr>
          <p:cNvSpPr txBox="1"/>
          <p:nvPr/>
        </p:nvSpPr>
        <p:spPr>
          <a:xfrm>
            <a:off x="21349538" y="17831342"/>
            <a:ext cx="106050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>
                <a:solidFill>
                  <a:schemeClr val="tx2"/>
                </a:solidFill>
              </a:rPr>
              <a:t> 	Forças armadas - Art.142. As Forças Armadas, constituídas pela Marinha, pelo Exército e pela Aeronáutica, são instituições nacionais permanentes e regulares,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BECCA23F-C310-4A0E-887F-B8D0C23D3FD2}"/>
              </a:ext>
            </a:extLst>
          </p:cNvPr>
          <p:cNvSpPr txBox="1"/>
          <p:nvPr/>
        </p:nvSpPr>
        <p:spPr>
          <a:xfrm>
            <a:off x="23472452" y="16528525"/>
            <a:ext cx="10337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solidFill>
                  <a:srgbClr val="002060"/>
                </a:solidFill>
              </a:rPr>
              <a:t>	FORÇAS ARMADAS</a:t>
            </a: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294CE5AD-E6CE-48D3-B3CF-AA90DC6EB14D}"/>
              </a:ext>
            </a:extLst>
          </p:cNvPr>
          <p:cNvSpPr txBox="1"/>
          <p:nvPr/>
        </p:nvSpPr>
        <p:spPr>
          <a:xfrm>
            <a:off x="16694884" y="21856551"/>
            <a:ext cx="1537222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>
                <a:solidFill>
                  <a:schemeClr val="tx2"/>
                </a:solidFill>
              </a:rPr>
              <a:t>organizadas com base na hierarquia e disciplina, sob autoridade suprema do Presidente da República, e destinam-se à defesa da Pátria, à garantia dos poderes constitucionais e, por iniciativa de qualquer destes, da lei e da ordem.</a:t>
            </a:r>
            <a:endParaRPr lang="pt-BR" sz="5400" dirty="0">
              <a:solidFill>
                <a:srgbClr val="002060"/>
              </a:solidFill>
            </a:endParaRP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7612916D-1662-435C-801D-C83C58558788}"/>
              </a:ext>
            </a:extLst>
          </p:cNvPr>
          <p:cNvSpPr txBox="1"/>
          <p:nvPr/>
        </p:nvSpPr>
        <p:spPr>
          <a:xfrm>
            <a:off x="21416550" y="27253209"/>
            <a:ext cx="10650562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400" dirty="0">
                <a:solidFill>
                  <a:schemeClr val="tx2"/>
                </a:solidFill>
              </a:rPr>
              <a:t>	 </a:t>
            </a:r>
            <a:r>
              <a:rPr lang="pt-BR" sz="5200" dirty="0">
                <a:solidFill>
                  <a:schemeClr val="tx2"/>
                </a:solidFill>
              </a:rPr>
              <a:t>Segurança Pública - Art.144. A segurança pública, dever do Estado, direito e responsabilidade de todos, é exercida para a preservação da ordem pública e da incolumidade das pessoas</a:t>
            </a:r>
            <a:endParaRPr lang="pt-BR" sz="5200" dirty="0">
              <a:solidFill>
                <a:srgbClr val="002060"/>
              </a:solidFill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C116432C-6F61-401D-8053-D2D41309593A}"/>
              </a:ext>
            </a:extLst>
          </p:cNvPr>
          <p:cNvSpPr txBox="1"/>
          <p:nvPr/>
        </p:nvSpPr>
        <p:spPr>
          <a:xfrm>
            <a:off x="23287487" y="26107033"/>
            <a:ext cx="10337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002060"/>
                </a:solidFill>
              </a:rPr>
              <a:t>	 </a:t>
            </a:r>
            <a:r>
              <a:rPr lang="pt-BR" sz="5400" b="1" dirty="0">
                <a:solidFill>
                  <a:srgbClr val="002060"/>
                </a:solidFill>
              </a:rPr>
              <a:t>SEGURANÇA PÚBLICA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8934EAEB-5D82-4CDA-A630-4A26126EA04A}"/>
              </a:ext>
            </a:extLst>
          </p:cNvPr>
          <p:cNvSpPr txBox="1"/>
          <p:nvPr/>
        </p:nvSpPr>
        <p:spPr>
          <a:xfrm>
            <a:off x="16752167" y="31163620"/>
            <a:ext cx="15084081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e do patrimônio, através dos seguintes órgãos:</a:t>
            </a:r>
          </a:p>
          <a:p>
            <a:pPr algn="just"/>
            <a:r>
              <a:rPr lang="pt-BR" sz="5200" dirty="0">
                <a:solidFill>
                  <a:schemeClr val="tx2"/>
                </a:solidFill>
              </a:rPr>
              <a:t>I- Polícia federal; </a:t>
            </a:r>
          </a:p>
          <a:p>
            <a:pPr algn="just"/>
            <a:r>
              <a:rPr lang="pt-BR" sz="5200" dirty="0">
                <a:solidFill>
                  <a:schemeClr val="tx2"/>
                </a:solidFill>
              </a:rPr>
              <a:t>II- Polícia rodoviária federal; </a:t>
            </a:r>
          </a:p>
          <a:p>
            <a:pPr algn="just"/>
            <a:r>
              <a:rPr lang="pt-BR" sz="5200" dirty="0">
                <a:solidFill>
                  <a:schemeClr val="tx2"/>
                </a:solidFill>
              </a:rPr>
              <a:t>III- Polícia ferroviária federal;</a:t>
            </a:r>
          </a:p>
          <a:p>
            <a:pPr algn="just"/>
            <a:r>
              <a:rPr lang="pt-BR" sz="5200" dirty="0">
                <a:solidFill>
                  <a:schemeClr val="tx2"/>
                </a:solidFill>
              </a:rPr>
              <a:t>IV- Polícias civis </a:t>
            </a:r>
          </a:p>
          <a:p>
            <a:pPr algn="just"/>
            <a:r>
              <a:rPr lang="pt-BR" sz="5200" dirty="0">
                <a:solidFill>
                  <a:schemeClr val="tx2"/>
                </a:solidFill>
              </a:rPr>
              <a:t>V- Polícias militares e corpos de bombeiros militares</a:t>
            </a:r>
          </a:p>
          <a:p>
            <a:pPr algn="just"/>
            <a:endParaRPr lang="pt-BR" sz="5400" dirty="0">
              <a:solidFill>
                <a:srgbClr val="002060"/>
              </a:solidFill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E39E4807-AA42-471E-930C-6B794D4CAF31}"/>
              </a:ext>
            </a:extLst>
          </p:cNvPr>
          <p:cNvSpPr txBox="1"/>
          <p:nvPr/>
        </p:nvSpPr>
        <p:spPr>
          <a:xfrm>
            <a:off x="481537" y="28972813"/>
            <a:ext cx="1526550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emergência do direito constitucional anterior e não exige para a sua decretação, por parte do Presidente da República, autorização do Congresso Nacional.” O autor ainda afirma que o decreto presidencial deverá determinar o prazo de sua duração assim como especificar as áreas abrangidas e indicar as medidas coercitivas, nos termos e limites constitucionais e legais.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AC1DCD2B-5F62-44C0-8493-F1B5AAC65BCE}"/>
              </a:ext>
            </a:extLst>
          </p:cNvPr>
          <p:cNvSpPr txBox="1"/>
          <p:nvPr/>
        </p:nvSpPr>
        <p:spPr>
          <a:xfrm>
            <a:off x="5286380" y="36269201"/>
            <a:ext cx="106535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	O Estado de Sítio corresponde à suspensão temporária e localizada de garantias constitucionais, apresentando maior gravidade do que o Estado de Defesa e obrigatoriamente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B4C0D525-C0CA-4BBB-A186-D51391339E70}"/>
              </a:ext>
            </a:extLst>
          </p:cNvPr>
          <p:cNvSpPr txBox="1"/>
          <p:nvPr/>
        </p:nvSpPr>
        <p:spPr>
          <a:xfrm>
            <a:off x="459448" y="40142729"/>
            <a:ext cx="1538832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o Presidente da República deverá solicitar autorização da maioria absoluta dos membros da Câmara dos Deputados e do Senado Federal para decretá-lo. Enquanto medida de proteção ao Estado e às instituições democráticas fundamentais, o Estado de Sítio encontra sua previsão constitucional no art. 137, da CF88, pelo qual, o Presidente da República, ouvidos o Conselho da República e o Conselho de Defesa Nacional, 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0F49A360-F0B1-4A0A-A7A8-AC62E1932BFD}"/>
              </a:ext>
            </a:extLst>
          </p:cNvPr>
          <p:cNvSpPr txBox="1"/>
          <p:nvPr/>
        </p:nvSpPr>
        <p:spPr>
          <a:xfrm>
            <a:off x="16756651" y="10795351"/>
            <a:ext cx="15126977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5200" dirty="0">
                <a:solidFill>
                  <a:schemeClr val="tx2"/>
                </a:solidFill>
              </a:rPr>
              <a:t>	As instituições democráticas, nada mais são que as formas do Estado de preservar a democracia e nossos direitos fundamentais, sociais, direitos e deveres, coletivos e individuais, por meio de instituições nacionais, permanentes e organizadas, a fim de proteger a lei e a ordem, essas são as instituições democráticas.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FD27EE0E-60FE-41F6-BB35-C0113417042F}"/>
              </a:ext>
            </a:extLst>
          </p:cNvPr>
          <p:cNvSpPr txBox="1"/>
          <p:nvPr/>
        </p:nvSpPr>
        <p:spPr>
          <a:xfrm>
            <a:off x="6649959" y="35030672"/>
            <a:ext cx="103376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>
                <a:solidFill>
                  <a:srgbClr val="002060"/>
                </a:solidFill>
              </a:rPr>
              <a:t>	</a:t>
            </a:r>
            <a:r>
              <a:rPr lang="pt-BR" sz="5400" b="1" dirty="0">
                <a:solidFill>
                  <a:srgbClr val="002060"/>
                </a:solidFill>
              </a:rPr>
              <a:t>ESTADO DE SÍTIO</a:t>
            </a:r>
          </a:p>
          <a:p>
            <a:endParaRPr lang="pt-BR" sz="5400" b="1" dirty="0">
              <a:solidFill>
                <a:srgbClr val="002060"/>
              </a:solidFill>
            </a:endParaRPr>
          </a:p>
        </p:txBody>
      </p:sp>
      <p:sp>
        <p:nvSpPr>
          <p:cNvPr id="70" name="CaixaDeTexto 69">
            <a:extLst>
              <a:ext uri="{FF2B5EF4-FFF2-40B4-BE49-F238E27FC236}">
                <a16:creationId xmlns:a16="http://schemas.microsoft.com/office/drawing/2014/main" id="{45422DBF-ED1A-40F1-9D02-482A986BF842}"/>
              </a:ext>
            </a:extLst>
          </p:cNvPr>
          <p:cNvSpPr txBox="1"/>
          <p:nvPr/>
        </p:nvSpPr>
        <p:spPr>
          <a:xfrm>
            <a:off x="556360" y="23832493"/>
            <a:ext cx="43597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Figura 1</a:t>
            </a:r>
            <a:r>
              <a:rPr lang="pt-BR" sz="1600" dirty="0">
                <a:solidFill>
                  <a:srgbClr val="002060"/>
                </a:solidFill>
              </a:rPr>
              <a:t> - Rompimento da barragem da Samarco</a:t>
            </a:r>
          </a:p>
        </p:txBody>
      </p:sp>
      <p:sp>
        <p:nvSpPr>
          <p:cNvPr id="71" name="CaixaDeTexto 70">
            <a:extLst>
              <a:ext uri="{FF2B5EF4-FFF2-40B4-BE49-F238E27FC236}">
                <a16:creationId xmlns:a16="http://schemas.microsoft.com/office/drawing/2014/main" id="{EE344A02-D200-4F79-A268-8C82399CE10E}"/>
              </a:ext>
            </a:extLst>
          </p:cNvPr>
          <p:cNvSpPr txBox="1"/>
          <p:nvPr/>
        </p:nvSpPr>
        <p:spPr>
          <a:xfrm>
            <a:off x="492234" y="28720435"/>
            <a:ext cx="4423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Fonte</a:t>
            </a:r>
            <a:r>
              <a:rPr lang="pt-BR" sz="1600" b="1" dirty="0">
                <a:solidFill>
                  <a:srgbClr val="002060"/>
                </a:solidFill>
              </a:rPr>
              <a:t>: </a:t>
            </a:r>
            <a:r>
              <a:rPr lang="pt-BR" sz="1600" dirty="0">
                <a:solidFill>
                  <a:srgbClr val="002060"/>
                </a:solidFill>
              </a:rPr>
              <a:t>Fred Loureiro/</a:t>
            </a:r>
            <a:r>
              <a:rPr lang="pt-BR" sz="1600" dirty="0" err="1">
                <a:solidFill>
                  <a:srgbClr val="002060"/>
                </a:solidFill>
              </a:rPr>
              <a:t>Secom</a:t>
            </a:r>
            <a:r>
              <a:rPr lang="pt-BR" sz="1600" dirty="0">
                <a:solidFill>
                  <a:srgbClr val="002060"/>
                </a:solidFill>
              </a:rPr>
              <a:t> ES, 2016.</a:t>
            </a:r>
          </a:p>
        </p:txBody>
      </p:sp>
      <p:sp>
        <p:nvSpPr>
          <p:cNvPr id="72" name="CaixaDeTexto 71">
            <a:extLst>
              <a:ext uri="{FF2B5EF4-FFF2-40B4-BE49-F238E27FC236}">
                <a16:creationId xmlns:a16="http://schemas.microsoft.com/office/drawing/2014/main" id="{4CCA3E39-115A-4500-8211-8F478BDC2404}"/>
              </a:ext>
            </a:extLst>
          </p:cNvPr>
          <p:cNvSpPr txBox="1"/>
          <p:nvPr/>
        </p:nvSpPr>
        <p:spPr>
          <a:xfrm>
            <a:off x="540685" y="35049632"/>
            <a:ext cx="43377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Figura 2</a:t>
            </a:r>
            <a:r>
              <a:rPr lang="pt-BR" sz="1600" dirty="0">
                <a:solidFill>
                  <a:srgbClr val="002060"/>
                </a:solidFill>
              </a:rPr>
              <a:t> –  Mobilização do Exército Brasileiro </a:t>
            </a:r>
          </a:p>
        </p:txBody>
      </p:sp>
      <p:sp>
        <p:nvSpPr>
          <p:cNvPr id="73" name="CaixaDeTexto 72">
            <a:extLst>
              <a:ext uri="{FF2B5EF4-FFF2-40B4-BE49-F238E27FC236}">
                <a16:creationId xmlns:a16="http://schemas.microsoft.com/office/drawing/2014/main" id="{B215E2AC-BA8D-42A1-88F5-DEE868883A52}"/>
              </a:ext>
            </a:extLst>
          </p:cNvPr>
          <p:cNvSpPr txBox="1"/>
          <p:nvPr/>
        </p:nvSpPr>
        <p:spPr>
          <a:xfrm>
            <a:off x="489107" y="39947487"/>
            <a:ext cx="43919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Fonte: Site do Exército Brasileiro. 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6BD6CD58-10FE-4245-82B2-02A71582EE79}"/>
              </a:ext>
            </a:extLst>
          </p:cNvPr>
          <p:cNvSpPr txBox="1"/>
          <p:nvPr/>
        </p:nvSpPr>
        <p:spPr>
          <a:xfrm>
            <a:off x="16660621" y="26222101"/>
            <a:ext cx="4390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Figura 4</a:t>
            </a:r>
            <a:r>
              <a:rPr lang="pt-BR" sz="1600" dirty="0">
                <a:solidFill>
                  <a:srgbClr val="002060"/>
                </a:solidFill>
              </a:rPr>
              <a:t> –  Operadores de Segurança Pública</a:t>
            </a:r>
          </a:p>
        </p:txBody>
      </p:sp>
      <p:sp>
        <p:nvSpPr>
          <p:cNvPr id="75" name="CaixaDeTexto 74">
            <a:extLst>
              <a:ext uri="{FF2B5EF4-FFF2-40B4-BE49-F238E27FC236}">
                <a16:creationId xmlns:a16="http://schemas.microsoft.com/office/drawing/2014/main" id="{CD7B5760-B5A9-43B1-928F-1FC3D23E6D18}"/>
              </a:ext>
            </a:extLst>
          </p:cNvPr>
          <p:cNvSpPr txBox="1"/>
          <p:nvPr/>
        </p:nvSpPr>
        <p:spPr>
          <a:xfrm>
            <a:off x="16752167" y="16798438"/>
            <a:ext cx="4436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</a:rPr>
              <a:t>Figura 3</a:t>
            </a:r>
            <a:r>
              <a:rPr lang="pt-BR" sz="1600" dirty="0">
                <a:solidFill>
                  <a:srgbClr val="002060"/>
                </a:solidFill>
              </a:rPr>
              <a:t> –  Conjunto das Forças Armadas</a:t>
            </a:r>
          </a:p>
        </p:txBody>
      </p:sp>
      <p:sp>
        <p:nvSpPr>
          <p:cNvPr id="76" name="CaixaDeTexto 75">
            <a:extLst>
              <a:ext uri="{FF2B5EF4-FFF2-40B4-BE49-F238E27FC236}">
                <a16:creationId xmlns:a16="http://schemas.microsoft.com/office/drawing/2014/main" id="{0250D126-0901-4D57-921D-4D2E5FD2C0D7}"/>
              </a:ext>
            </a:extLst>
          </p:cNvPr>
          <p:cNvSpPr txBox="1"/>
          <p:nvPr/>
        </p:nvSpPr>
        <p:spPr>
          <a:xfrm>
            <a:off x="16752168" y="21574697"/>
            <a:ext cx="44365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Fonte: Site do Ministério da Defesa.</a:t>
            </a:r>
          </a:p>
        </p:txBody>
      </p:sp>
      <p:sp>
        <p:nvSpPr>
          <p:cNvPr id="78" name="CaixaDeTexto 77">
            <a:extLst>
              <a:ext uri="{FF2B5EF4-FFF2-40B4-BE49-F238E27FC236}">
                <a16:creationId xmlns:a16="http://schemas.microsoft.com/office/drawing/2014/main" id="{3069C012-7E4A-43B0-9345-60A8F6EFA9DB}"/>
              </a:ext>
            </a:extLst>
          </p:cNvPr>
          <p:cNvSpPr txBox="1"/>
          <p:nvPr/>
        </p:nvSpPr>
        <p:spPr>
          <a:xfrm>
            <a:off x="16671631" y="30995972"/>
            <a:ext cx="43792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solidFill>
                  <a:srgbClr val="002060"/>
                </a:solidFill>
              </a:rPr>
              <a:t>Fonte: Segurança Pública, 2017.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438</Words>
  <Application>Microsoft Office PowerPoint</Application>
  <PresentationFormat>Personalizar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StarSymbol</vt:lpstr>
      <vt:lpstr>Times New Roman</vt:lpstr>
      <vt:lpstr>Tema do Office</vt:lpstr>
      <vt:lpstr>Apresentação do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Fernanda</dc:creator>
  <cp:lastModifiedBy>Samuel</cp:lastModifiedBy>
  <cp:revision>240</cp:revision>
  <dcterms:created xsi:type="dcterms:W3CDTF">2015-08-25T16:18:06Z</dcterms:created>
  <dcterms:modified xsi:type="dcterms:W3CDTF">2019-04-18T04:04:16Z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Hewlett-Packard Company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Personalizar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